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</p:sldMasterIdLst>
  <p:sldIdLst>
    <p:sldId id="267" r:id="rId2"/>
    <p:sldId id="270" r:id="rId3"/>
    <p:sldId id="269" r:id="rId4"/>
    <p:sldId id="271" r:id="rId5"/>
    <p:sldId id="272" r:id="rId6"/>
    <p:sldId id="273" r:id="rId7"/>
  </p:sldIdLst>
  <p:sldSz cx="7559675" cy="1069181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2767"/>
    <a:srgbClr val="EA3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1A50E5-C988-4821-B5A0-EAA766FD3D75}" v="28" dt="2022-02-17T09:52:4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23" autoAdjust="0"/>
    <p:restoredTop sz="95890"/>
  </p:normalViewPr>
  <p:slideViewPr>
    <p:cSldViewPr snapToGrid="0" snapToObjects="1">
      <p:cViewPr varScale="1">
        <p:scale>
          <a:sx n="73" d="100"/>
          <a:sy n="73" d="100"/>
        </p:scale>
        <p:origin x="37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53798D-B0A9-4A0D-981A-7F102796A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0550" cy="3722688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2150B4E-6C9D-4488-A1E8-91642F40A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5614988"/>
            <a:ext cx="5670550" cy="258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B9E769-AF81-4591-8F79-A039D923C2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FE165F-1385-44E5-B922-830759455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20CF81-7FB6-4413-B526-7DED8B1ED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595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00B2D-9B52-45A8-84C6-2252124FB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E4DA32-A2FC-498A-900E-29141E253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9AC36-C562-44B3-868A-50E1303A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7DF9CD-22C2-46A3-B297-AA75DC70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600CDC-D2E2-4EDC-97EC-7E0F10EA2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294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5D15F09-071B-49D8-899C-8C0B96FD9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0200" y="569913"/>
            <a:ext cx="1630363" cy="9059862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D00833-E7C0-442D-B19F-E28A51015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8687" cy="90598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0819BF-4202-4BE3-8573-469718CB72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2E9176-3155-414B-BCE2-A905B5D68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02B574-2066-46BD-B028-8D1A5191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396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8947D-59DA-4A2F-85BE-B2F4DC08E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BB143D-2AEB-4762-A32C-36EF3061B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25" y="3908426"/>
            <a:ext cx="6521450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CDFBB0-FAC2-403D-84F1-0581D0898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C7E9D6-E5DC-4B9B-B2E8-6ECFFEC5F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4FD6DF-38D0-4B47-97FF-68649A02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664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FCE38-773A-475B-B8B1-B8E722A7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BA7EF6-5721-4DB9-A976-C5542A416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1338C-B947-4620-BA4B-5E9C89DFE7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C99E87-A80A-4EEA-B21A-36670EB16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7A325E-8F33-4D85-9F20-5CADD7B7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4505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1AEDC8-F291-418F-87FC-2EF9AFB7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9D0728-5456-468A-8318-3D74624E90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7BCDB2-D24A-4A34-97E3-A083DDD1C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EBD734-76CF-49A6-84D1-537D0947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B2F91E-ED75-4057-9815-C0838511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EA967F-870E-4B8E-83CD-5DE6D836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31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37C895-92B7-4AA4-B0A8-B5DF42C9E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55D86E-7104-4C71-B47F-CB8BCCC6E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E7D4CC-1A23-47C9-841C-41556F042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6F4EE4-2E77-4904-9CE1-540CF816C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2F048F-43C0-4C11-B52B-F6D73660C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55099D-B945-4B1B-8EC6-D2C70185ED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F2E0146-4A88-4B04-B441-9E32DC2E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DD8B462-699C-407B-96FA-C12ACF70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248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09B517-791D-47CC-B5A4-BE609C3E6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EBE589A-B389-4F4C-B9A8-02759A4E8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D08742-6877-435E-9AA1-07097A94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7ABCDA-39F3-4185-BC22-CA6F28077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513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C82A0F-520F-4DA4-91B8-2CFD55EC69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FA5AB1-20EF-443F-902E-4C40B04B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49E5D8-5F2D-40A8-81CD-E31758B4E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900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E82F9F-5D2E-406B-BA09-89B513970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FD6B1D-D133-4DB6-A74C-544AB44E6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41DC6E-430B-47CA-8055-65981F043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01E69B-1C9E-4F46-BE80-BB8E4009B3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BE1983-8AFC-4484-B25E-8C91C6BB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D16A94-CB98-432A-9137-CAC914C11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214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7C5C1-3E8F-446C-A00C-21D284126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888915-089B-4F01-A82F-07E9EB4AD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756723-E375-40BC-A028-31C7EE50C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685C3C-34DD-40D0-A57F-F4ABD8A72C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E0D0B4C1-15C9-44D4-A5CC-C69AC7AD9DB5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5E58A4-9C95-4148-AD65-5AE4EF578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64AA4-F131-4C10-B0A5-5F2708F6B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/>
          <a:lstStyle/>
          <a:p>
            <a:fld id="{50FB9DBA-EE53-41CC-A474-86FC49BEE56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884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90CF566-BD44-41CC-961B-D41D798126B9}"/>
              </a:ext>
            </a:extLst>
          </p:cNvPr>
          <p:cNvGrpSpPr/>
          <p:nvPr userDrawn="1"/>
        </p:nvGrpSpPr>
        <p:grpSpPr>
          <a:xfrm>
            <a:off x="568036" y="612081"/>
            <a:ext cx="6483928" cy="9467651"/>
            <a:chOff x="568036" y="612081"/>
            <a:chExt cx="6483928" cy="946765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6AFB215-878C-4D9A-AF6F-E0DB524E77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2767228" y="9169053"/>
              <a:ext cx="2025218" cy="91067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1FD49D-C18A-4876-B48F-F62D37466BA2}"/>
                </a:ext>
              </a:extLst>
            </p:cNvPr>
            <p:cNvSpPr/>
            <p:nvPr userDrawn="1"/>
          </p:nvSpPr>
          <p:spPr>
            <a:xfrm>
              <a:off x="568036" y="612081"/>
              <a:ext cx="6483928" cy="8146473"/>
            </a:xfrm>
            <a:prstGeom prst="rect">
              <a:avLst/>
            </a:prstGeom>
            <a:solidFill>
              <a:srgbClr val="7927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5963EA3-5210-41E3-B093-CE04340EA21F}"/>
                </a:ext>
              </a:extLst>
            </p:cNvPr>
            <p:cNvSpPr/>
            <p:nvPr userDrawn="1"/>
          </p:nvSpPr>
          <p:spPr>
            <a:xfrm>
              <a:off x="623456" y="678871"/>
              <a:ext cx="6359240" cy="8024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72466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D611EC-543A-BA4A-82F0-E2F88A64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566020">
            <a:off x="5708231" y="1036797"/>
            <a:ext cx="699766" cy="616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F11650-8A8A-504D-98D3-9C0D704B7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12528">
            <a:off x="1069120" y="944579"/>
            <a:ext cx="699766" cy="6164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50EC7E-7377-44B7-AB6F-7BFB15CBACFC}"/>
              </a:ext>
            </a:extLst>
          </p:cNvPr>
          <p:cNvSpPr txBox="1"/>
          <p:nvPr/>
        </p:nvSpPr>
        <p:spPr>
          <a:xfrm>
            <a:off x="1847128" y="1097145"/>
            <a:ext cx="38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792767"/>
                </a:solidFill>
                <a:latin typeface="Montserrat" panose="00000500000000000000" pitchFamily="2" charset="0"/>
              </a:rPr>
              <a:t>INFO</a:t>
            </a:r>
            <a:r>
              <a:rPr lang="fr-FR" sz="36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645D13-1A13-4ABA-83AF-BB67A74A23DF}"/>
              </a:ext>
            </a:extLst>
          </p:cNvPr>
          <p:cNvSpPr txBox="1"/>
          <p:nvPr/>
        </p:nvSpPr>
        <p:spPr>
          <a:xfrm>
            <a:off x="1394084" y="2704242"/>
            <a:ext cx="4771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i="1" dirty="0">
                <a:solidFill>
                  <a:srgbClr val="792767"/>
                </a:solidFill>
                <a:latin typeface="Montserrat" panose="00000500000000000000" pitchFamily="2" charset="0"/>
              </a:rPr>
              <a:t>Pour affichage</a:t>
            </a: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FDB419-23C2-4E3F-A1A8-75FF4689D5F3}"/>
              </a:ext>
            </a:extLst>
          </p:cNvPr>
          <p:cNvSpPr txBox="1"/>
          <p:nvPr/>
        </p:nvSpPr>
        <p:spPr>
          <a:xfrm>
            <a:off x="631767" y="4457736"/>
            <a:ext cx="63176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i="1" dirty="0">
                <a:solidFill>
                  <a:srgbClr val="792767"/>
                </a:solidFill>
                <a:latin typeface="Montserrat" panose="00000500000000000000" pitchFamily="2" charset="0"/>
              </a:rPr>
              <a:t>INFORMATION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4000" i="1" dirty="0">
              <a:solidFill>
                <a:srgbClr val="792767"/>
              </a:solidFill>
              <a:latin typeface="Montserrat" panose="00000500000000000000" pitchFamily="2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i="1" dirty="0">
                <a:solidFill>
                  <a:srgbClr val="792767"/>
                </a:solidFill>
                <a:latin typeface="Montserrat" panose="00000500000000000000" pitchFamily="2" charset="0"/>
              </a:rPr>
              <a:t>ORIGINE DES VIANDES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i="1" dirty="0">
                <a:solidFill>
                  <a:srgbClr val="792767"/>
                </a:solidFill>
                <a:latin typeface="Montserrat" panose="00000500000000000000" pitchFamily="2" charset="0"/>
              </a:rPr>
              <a:t>SEPTEMBRE 2026</a:t>
            </a: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03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D611EC-543A-BA4A-82F0-E2F88A64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566020">
            <a:off x="5708231" y="1036797"/>
            <a:ext cx="699766" cy="616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F11650-8A8A-504D-98D3-9C0D704B7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12528">
            <a:off x="1069120" y="944579"/>
            <a:ext cx="699766" cy="6164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50EC7E-7377-44B7-AB6F-7BFB15CBACFC}"/>
              </a:ext>
            </a:extLst>
          </p:cNvPr>
          <p:cNvSpPr txBox="1"/>
          <p:nvPr/>
        </p:nvSpPr>
        <p:spPr>
          <a:xfrm>
            <a:off x="1831095" y="811869"/>
            <a:ext cx="38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792767"/>
                </a:solidFill>
                <a:latin typeface="Montserrat" panose="00000500000000000000" pitchFamily="2" charset="0"/>
              </a:rPr>
              <a:t>SEMAINE</a:t>
            </a:r>
            <a:r>
              <a:rPr lang="fr-FR" sz="36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645D13-1A13-4ABA-83AF-BB67A74A23DF}"/>
              </a:ext>
            </a:extLst>
          </p:cNvPr>
          <p:cNvSpPr txBox="1"/>
          <p:nvPr/>
        </p:nvSpPr>
        <p:spPr>
          <a:xfrm>
            <a:off x="1239448" y="1413327"/>
            <a:ext cx="5080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792767"/>
                </a:solidFill>
                <a:effectLst/>
                <a:uLnTx/>
                <a:uFillTx/>
                <a:latin typeface="Montserrat" panose="00000500000000000000" pitchFamily="2" charset="0"/>
              </a:rPr>
              <a:t>« </a:t>
            </a:r>
            <a:r>
              <a:rPr lang="fr-FR" sz="2800" i="1" dirty="0">
                <a:solidFill>
                  <a:srgbClr val="792767"/>
                </a:solidFill>
                <a:latin typeface="Montserrat" panose="00000500000000000000" pitchFamily="2" charset="0"/>
              </a:rPr>
              <a:t>du 1</a:t>
            </a:r>
            <a:r>
              <a:rPr lang="fr-FR" sz="2800" i="1" baseline="30000" dirty="0">
                <a:solidFill>
                  <a:srgbClr val="792767"/>
                </a:solidFill>
                <a:latin typeface="Montserrat" panose="00000500000000000000" pitchFamily="2" charset="0"/>
              </a:rPr>
              <a:t>er</a:t>
            </a:r>
            <a:r>
              <a:rPr lang="fr-FR" sz="2800" i="1" dirty="0">
                <a:solidFill>
                  <a:srgbClr val="792767"/>
                </a:solidFill>
                <a:latin typeface="Montserrat" panose="00000500000000000000" pitchFamily="2" charset="0"/>
              </a:rPr>
              <a:t> septembre au                   04 septembre 2026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792767"/>
                </a:solidFill>
                <a:effectLst/>
                <a:uLnTx/>
                <a:uFillTx/>
                <a:latin typeface="Montserrat" panose="00000500000000000000" pitchFamily="2" charset="0"/>
              </a:rPr>
              <a:t>»</a:t>
            </a:r>
          </a:p>
        </p:txBody>
      </p:sp>
      <p:graphicFrame>
        <p:nvGraphicFramePr>
          <p:cNvPr id="3" name="Tableau 5">
            <a:extLst>
              <a:ext uri="{FF2B5EF4-FFF2-40B4-BE49-F238E27FC236}">
                <a16:creationId xmlns:a16="http://schemas.microsoft.com/office/drawing/2014/main" id="{AF8392FF-621D-4436-962A-D3C19C4F6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939908"/>
              </p:ext>
            </p:extLst>
          </p:nvPr>
        </p:nvGraphicFramePr>
        <p:xfrm>
          <a:off x="727577" y="2968892"/>
          <a:ext cx="6420580" cy="7560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530">
                  <a:extLst>
                    <a:ext uri="{9D8B030D-6E8A-4147-A177-3AD203B41FA5}">
                      <a16:colId xmlns:a16="http://schemas.microsoft.com/office/drawing/2014/main" val="819752805"/>
                    </a:ext>
                  </a:extLst>
                </a:gridCol>
                <a:gridCol w="1510898">
                  <a:extLst>
                    <a:ext uri="{9D8B030D-6E8A-4147-A177-3AD203B41FA5}">
                      <a16:colId xmlns:a16="http://schemas.microsoft.com/office/drawing/2014/main" val="239405997"/>
                    </a:ext>
                  </a:extLst>
                </a:gridCol>
                <a:gridCol w="2767152">
                  <a:extLst>
                    <a:ext uri="{9D8B030D-6E8A-4147-A177-3AD203B41FA5}">
                      <a16:colId xmlns:a16="http://schemas.microsoft.com/office/drawing/2014/main" val="499801475"/>
                    </a:ext>
                  </a:extLst>
                </a:gridCol>
              </a:tblGrid>
              <a:tr h="768805">
                <a:tc>
                  <a:txBody>
                    <a:bodyPr/>
                    <a:lstStyle/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02/09/26</a:t>
                      </a: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Saucisse de Toulouse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Provenance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514996"/>
                  </a:ext>
                </a:extLst>
              </a:tr>
              <a:tr h="4102680">
                <a:tc>
                  <a:txBody>
                    <a:bodyPr/>
                    <a:lstStyle/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03/09/26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Spaghettis à la bolognaise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Origine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de naissance 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73426"/>
                  </a:ext>
                </a:extLst>
              </a:tr>
              <a:tr h="119047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981665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1D8EA55C-D878-49B6-8264-816DD70A7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550" y="3068793"/>
            <a:ext cx="705254" cy="8407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B96F62-CE84-4DA9-865D-58B3B436B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719" y="4958134"/>
            <a:ext cx="1042506" cy="84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5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D611EC-543A-BA4A-82F0-E2F88A64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566020">
            <a:off x="5708231" y="1036797"/>
            <a:ext cx="699766" cy="616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F11650-8A8A-504D-98D3-9C0D704B7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12528">
            <a:off x="1069120" y="944579"/>
            <a:ext cx="699766" cy="6164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50EC7E-7377-44B7-AB6F-7BFB15CBACFC}"/>
              </a:ext>
            </a:extLst>
          </p:cNvPr>
          <p:cNvSpPr txBox="1"/>
          <p:nvPr/>
        </p:nvSpPr>
        <p:spPr>
          <a:xfrm>
            <a:off x="1876616" y="976550"/>
            <a:ext cx="38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792767"/>
                </a:solidFill>
                <a:latin typeface="Montserrat" panose="00000500000000000000" pitchFamily="2" charset="0"/>
              </a:rPr>
              <a:t>SEMAINE</a:t>
            </a:r>
            <a:r>
              <a:rPr lang="fr-FR" sz="36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645D13-1A13-4ABA-83AF-BB67A74A23DF}"/>
              </a:ext>
            </a:extLst>
          </p:cNvPr>
          <p:cNvSpPr txBox="1"/>
          <p:nvPr/>
        </p:nvSpPr>
        <p:spPr>
          <a:xfrm>
            <a:off x="1289324" y="1724777"/>
            <a:ext cx="49810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i="1" dirty="0">
                <a:solidFill>
                  <a:srgbClr val="792767"/>
                </a:solidFill>
                <a:latin typeface="Montserrat" panose="00000500000000000000" pitchFamily="2" charset="0"/>
              </a:rPr>
              <a:t>«  du 07 septembre au                         11 septembre 2026» </a:t>
            </a:r>
          </a:p>
          <a:p>
            <a:pPr lvl="0" algn="ctr">
              <a:defRPr/>
            </a:pP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  <a:p>
            <a:pPr lvl="0" algn="ctr">
              <a:defRPr/>
            </a:pP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graphicFrame>
        <p:nvGraphicFramePr>
          <p:cNvPr id="13" name="Tableau 5">
            <a:extLst>
              <a:ext uri="{FF2B5EF4-FFF2-40B4-BE49-F238E27FC236}">
                <a16:creationId xmlns:a16="http://schemas.microsoft.com/office/drawing/2014/main" id="{6CFF5892-F755-450D-BFC5-54BEC080E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01208"/>
              </p:ext>
            </p:extLst>
          </p:nvPr>
        </p:nvGraphicFramePr>
        <p:xfrm>
          <a:off x="602870" y="3172813"/>
          <a:ext cx="6443841" cy="6979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755">
                  <a:extLst>
                    <a:ext uri="{9D8B030D-6E8A-4147-A177-3AD203B41FA5}">
                      <a16:colId xmlns:a16="http://schemas.microsoft.com/office/drawing/2014/main" val="819752805"/>
                    </a:ext>
                  </a:extLst>
                </a:gridCol>
                <a:gridCol w="1364723">
                  <a:extLst>
                    <a:ext uri="{9D8B030D-6E8A-4147-A177-3AD203B41FA5}">
                      <a16:colId xmlns:a16="http://schemas.microsoft.com/office/drawing/2014/main" val="239405997"/>
                    </a:ext>
                  </a:extLst>
                </a:gridCol>
                <a:gridCol w="2771363">
                  <a:extLst>
                    <a:ext uri="{9D8B030D-6E8A-4147-A177-3AD203B41FA5}">
                      <a16:colId xmlns:a16="http://schemas.microsoft.com/office/drawing/2014/main" val="499801475"/>
                    </a:ext>
                  </a:extLst>
                </a:gridCol>
              </a:tblGrid>
              <a:tr h="2940817">
                <a:tc>
                  <a:txBody>
                    <a:bodyPr/>
                    <a:lstStyle/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08/09/26</a:t>
                      </a:r>
                    </a:p>
                    <a:p>
                      <a:endParaRPr kumimoji="0" lang="fr-FR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Jambon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09/09/26</a:t>
                      </a: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Haut de cuisse de poulet</a:t>
                      </a: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Provenance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Provenance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514996"/>
                  </a:ext>
                </a:extLst>
              </a:tr>
              <a:tr h="1521953">
                <a:tc>
                  <a:txBody>
                    <a:bodyPr/>
                    <a:lstStyle/>
                    <a:p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10/09/26</a:t>
                      </a:r>
                    </a:p>
                    <a:p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Sauté de veau sauce forestière</a:t>
                      </a:r>
                    </a:p>
                    <a:p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Origine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de naissance 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73426"/>
                  </a:ext>
                </a:extLst>
              </a:tr>
              <a:tr h="2195968">
                <a:tc>
                  <a:txBody>
                    <a:bodyPr/>
                    <a:lstStyle/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981665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DFCD0D31-8C48-4573-9E30-D3EBB667E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877" y="6545968"/>
            <a:ext cx="1044811" cy="8810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38EB22-FFB1-4529-BF10-308EB5F66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4656" y="4905360"/>
            <a:ext cx="711523" cy="8810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986F361-AAB5-402D-8D7F-A5BE09063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4656" y="3186402"/>
            <a:ext cx="705254" cy="84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2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D611EC-543A-BA4A-82F0-E2F88A64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566020">
            <a:off x="5708231" y="1036797"/>
            <a:ext cx="699766" cy="616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F11650-8A8A-504D-98D3-9C0D704B7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12528">
            <a:off x="1069120" y="944579"/>
            <a:ext cx="699766" cy="6164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50EC7E-7377-44B7-AB6F-7BFB15CBACFC}"/>
              </a:ext>
            </a:extLst>
          </p:cNvPr>
          <p:cNvSpPr txBox="1"/>
          <p:nvPr/>
        </p:nvSpPr>
        <p:spPr>
          <a:xfrm>
            <a:off x="1831095" y="811869"/>
            <a:ext cx="38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792767"/>
                </a:solidFill>
                <a:latin typeface="Montserrat" panose="00000500000000000000" pitchFamily="2" charset="0"/>
              </a:rPr>
              <a:t>SEMAINE</a:t>
            </a:r>
            <a:r>
              <a:rPr lang="fr-FR" sz="36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645D13-1A13-4ABA-83AF-BB67A74A23DF}"/>
              </a:ext>
            </a:extLst>
          </p:cNvPr>
          <p:cNvSpPr txBox="1"/>
          <p:nvPr/>
        </p:nvSpPr>
        <p:spPr>
          <a:xfrm>
            <a:off x="1239448" y="1413327"/>
            <a:ext cx="5080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792767"/>
                </a:solidFill>
                <a:effectLst/>
                <a:uLnTx/>
                <a:uFillTx/>
                <a:latin typeface="Montserrat" panose="00000500000000000000" pitchFamily="2" charset="0"/>
              </a:rPr>
              <a:t>« </a:t>
            </a:r>
            <a:r>
              <a:rPr lang="fr-FR" sz="2800" i="1" dirty="0">
                <a:solidFill>
                  <a:srgbClr val="792767"/>
                </a:solidFill>
                <a:latin typeface="Montserrat" panose="00000500000000000000" pitchFamily="2" charset="0"/>
              </a:rPr>
              <a:t>du 14 septembre au                  18 septembre 2026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srgbClr val="792767"/>
                </a:solidFill>
                <a:effectLst/>
                <a:uLnTx/>
                <a:uFillTx/>
                <a:latin typeface="Montserrat" panose="00000500000000000000" pitchFamily="2" charset="0"/>
              </a:rPr>
              <a:t>»</a:t>
            </a:r>
          </a:p>
        </p:txBody>
      </p:sp>
      <p:graphicFrame>
        <p:nvGraphicFramePr>
          <p:cNvPr id="3" name="Tableau 5">
            <a:extLst>
              <a:ext uri="{FF2B5EF4-FFF2-40B4-BE49-F238E27FC236}">
                <a16:creationId xmlns:a16="http://schemas.microsoft.com/office/drawing/2014/main" id="{AF8392FF-621D-4436-962A-D3C19C4F6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937732"/>
              </p:ext>
            </p:extLst>
          </p:nvPr>
        </p:nvGraphicFramePr>
        <p:xfrm>
          <a:off x="681988" y="3174274"/>
          <a:ext cx="6434051" cy="6866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001">
                  <a:extLst>
                    <a:ext uri="{9D8B030D-6E8A-4147-A177-3AD203B41FA5}">
                      <a16:colId xmlns:a16="http://schemas.microsoft.com/office/drawing/2014/main" val="819752805"/>
                    </a:ext>
                  </a:extLst>
                </a:gridCol>
                <a:gridCol w="1510898">
                  <a:extLst>
                    <a:ext uri="{9D8B030D-6E8A-4147-A177-3AD203B41FA5}">
                      <a16:colId xmlns:a16="http://schemas.microsoft.com/office/drawing/2014/main" val="239405997"/>
                    </a:ext>
                  </a:extLst>
                </a:gridCol>
                <a:gridCol w="2767152">
                  <a:extLst>
                    <a:ext uri="{9D8B030D-6E8A-4147-A177-3AD203B41FA5}">
                      <a16:colId xmlns:a16="http://schemas.microsoft.com/office/drawing/2014/main" val="499801475"/>
                    </a:ext>
                  </a:extLst>
                </a:gridCol>
              </a:tblGrid>
              <a:tr h="1691421">
                <a:tc>
                  <a:txBody>
                    <a:bodyPr/>
                    <a:lstStyle/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15/09/26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Bœuf Bourguignon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Origine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de naissance 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514996"/>
                  </a:ext>
                </a:extLst>
              </a:tr>
              <a:tr h="4099547">
                <a:tc>
                  <a:txBody>
                    <a:bodyPr/>
                    <a:lstStyle/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17/09/26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Lasagnes de bœuf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Origine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de naissance 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73426"/>
                  </a:ext>
                </a:extLst>
              </a:tr>
              <a:tr h="102976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981665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B19B24A-CC48-408C-B640-9FF08047E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56" y="3258846"/>
            <a:ext cx="1042506" cy="8407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34A5DEE-67E1-45C0-B5D7-3B4F4049C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556" y="5194885"/>
            <a:ext cx="1042506" cy="84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41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D611EC-543A-BA4A-82F0-E2F88A64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566020">
            <a:off x="5708231" y="1036797"/>
            <a:ext cx="699766" cy="616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F11650-8A8A-504D-98D3-9C0D704B7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12528">
            <a:off x="1069120" y="944579"/>
            <a:ext cx="699766" cy="6164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50EC7E-7377-44B7-AB6F-7BFB15CBACFC}"/>
              </a:ext>
            </a:extLst>
          </p:cNvPr>
          <p:cNvSpPr txBox="1"/>
          <p:nvPr/>
        </p:nvSpPr>
        <p:spPr>
          <a:xfrm>
            <a:off x="1876616" y="976550"/>
            <a:ext cx="38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792767"/>
                </a:solidFill>
                <a:latin typeface="Montserrat" panose="00000500000000000000" pitchFamily="2" charset="0"/>
              </a:rPr>
              <a:t>SEMAINE</a:t>
            </a:r>
            <a:r>
              <a:rPr lang="fr-FR" sz="36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645D13-1A13-4ABA-83AF-BB67A74A23DF}"/>
              </a:ext>
            </a:extLst>
          </p:cNvPr>
          <p:cNvSpPr txBox="1"/>
          <p:nvPr/>
        </p:nvSpPr>
        <p:spPr>
          <a:xfrm>
            <a:off x="1318812" y="1724777"/>
            <a:ext cx="4981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i="1" dirty="0">
                <a:solidFill>
                  <a:srgbClr val="792767"/>
                </a:solidFill>
                <a:latin typeface="Montserrat" panose="00000500000000000000" pitchFamily="2" charset="0"/>
              </a:rPr>
              <a:t>«  du 21 septembre au                25 septembre 2026»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graphicFrame>
        <p:nvGraphicFramePr>
          <p:cNvPr id="13" name="Tableau 5">
            <a:extLst>
              <a:ext uri="{FF2B5EF4-FFF2-40B4-BE49-F238E27FC236}">
                <a16:creationId xmlns:a16="http://schemas.microsoft.com/office/drawing/2014/main" id="{6CFF5892-F755-450D-BFC5-54BEC080E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752173"/>
              </p:ext>
            </p:extLst>
          </p:nvPr>
        </p:nvGraphicFramePr>
        <p:xfrm>
          <a:off x="721217" y="3438659"/>
          <a:ext cx="6325494" cy="7695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772">
                  <a:extLst>
                    <a:ext uri="{9D8B030D-6E8A-4147-A177-3AD203B41FA5}">
                      <a16:colId xmlns:a16="http://schemas.microsoft.com/office/drawing/2014/main" val="819752805"/>
                    </a:ext>
                  </a:extLst>
                </a:gridCol>
                <a:gridCol w="1403359">
                  <a:extLst>
                    <a:ext uri="{9D8B030D-6E8A-4147-A177-3AD203B41FA5}">
                      <a16:colId xmlns:a16="http://schemas.microsoft.com/office/drawing/2014/main" val="239405997"/>
                    </a:ext>
                  </a:extLst>
                </a:gridCol>
                <a:gridCol w="2771363">
                  <a:extLst>
                    <a:ext uri="{9D8B030D-6E8A-4147-A177-3AD203B41FA5}">
                      <a16:colId xmlns:a16="http://schemas.microsoft.com/office/drawing/2014/main" val="499801475"/>
                    </a:ext>
                  </a:extLst>
                </a:gridCol>
              </a:tblGrid>
              <a:tr h="31298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22/09/26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Sauté de volaille façon basquaise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23/09/26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Rôti de porc aux herbes</a:t>
                      </a: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24/09/26</a:t>
                      </a: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Sauté de bœuf aux olives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Provenance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Provenance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Origine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de naissance 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France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514996"/>
                  </a:ext>
                </a:extLst>
              </a:tr>
              <a:tr h="1366024">
                <a:tc>
                  <a:txBody>
                    <a:bodyPr/>
                    <a:lstStyle/>
                    <a:p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73426"/>
                  </a:ext>
                </a:extLst>
              </a:tr>
              <a:tr h="1970984">
                <a:tc>
                  <a:txBody>
                    <a:bodyPr/>
                    <a:lstStyle/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981665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F92A45B-A87A-4877-9FAF-3420DE444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945" y="5216958"/>
            <a:ext cx="705254" cy="8407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644B10C-73DD-496D-92D4-03351254B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319" y="6815806"/>
            <a:ext cx="1042506" cy="8407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15AA13-ED67-463E-882B-C485B5279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08" y="3577818"/>
            <a:ext cx="711523" cy="88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9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D611EC-543A-BA4A-82F0-E2F88A645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566020">
            <a:off x="5708231" y="1036797"/>
            <a:ext cx="699766" cy="616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F11650-8A8A-504D-98D3-9C0D704B7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12528">
            <a:off x="1069120" y="944579"/>
            <a:ext cx="699766" cy="6164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50EC7E-7377-44B7-AB6F-7BFB15CBACFC}"/>
              </a:ext>
            </a:extLst>
          </p:cNvPr>
          <p:cNvSpPr txBox="1"/>
          <p:nvPr/>
        </p:nvSpPr>
        <p:spPr>
          <a:xfrm>
            <a:off x="1876616" y="976550"/>
            <a:ext cx="38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792767"/>
                </a:solidFill>
                <a:latin typeface="Montserrat" panose="00000500000000000000" pitchFamily="2" charset="0"/>
              </a:rPr>
              <a:t>SEMAINE</a:t>
            </a:r>
            <a:r>
              <a:rPr lang="fr-FR" sz="3600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645D13-1A13-4ABA-83AF-BB67A74A23DF}"/>
              </a:ext>
            </a:extLst>
          </p:cNvPr>
          <p:cNvSpPr txBox="1"/>
          <p:nvPr/>
        </p:nvSpPr>
        <p:spPr>
          <a:xfrm>
            <a:off x="1318812" y="1724777"/>
            <a:ext cx="4981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i="1" dirty="0">
                <a:solidFill>
                  <a:srgbClr val="792767"/>
                </a:solidFill>
                <a:latin typeface="Montserrat" panose="00000500000000000000" pitchFamily="2" charset="0"/>
              </a:rPr>
              <a:t>«  du 28 septembre au 30 septembre 2026»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srgbClr val="792767"/>
              </a:solidFill>
              <a:effectLst/>
              <a:uLnTx/>
              <a:uFillTx/>
              <a:latin typeface="Montserrat" panose="00000500000000000000" pitchFamily="2" charset="0"/>
            </a:endParaRPr>
          </a:p>
        </p:txBody>
      </p:sp>
      <p:graphicFrame>
        <p:nvGraphicFramePr>
          <p:cNvPr id="13" name="Tableau 5">
            <a:extLst>
              <a:ext uri="{FF2B5EF4-FFF2-40B4-BE49-F238E27FC236}">
                <a16:creationId xmlns:a16="http://schemas.microsoft.com/office/drawing/2014/main" id="{6CFF5892-F755-450D-BFC5-54BEC080E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955617"/>
              </p:ext>
            </p:extLst>
          </p:nvPr>
        </p:nvGraphicFramePr>
        <p:xfrm>
          <a:off x="721217" y="3944983"/>
          <a:ext cx="6325494" cy="5960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772">
                  <a:extLst>
                    <a:ext uri="{9D8B030D-6E8A-4147-A177-3AD203B41FA5}">
                      <a16:colId xmlns:a16="http://schemas.microsoft.com/office/drawing/2014/main" val="819752805"/>
                    </a:ext>
                  </a:extLst>
                </a:gridCol>
                <a:gridCol w="1403359">
                  <a:extLst>
                    <a:ext uri="{9D8B030D-6E8A-4147-A177-3AD203B41FA5}">
                      <a16:colId xmlns:a16="http://schemas.microsoft.com/office/drawing/2014/main" val="239405997"/>
                    </a:ext>
                  </a:extLst>
                </a:gridCol>
                <a:gridCol w="2771363">
                  <a:extLst>
                    <a:ext uri="{9D8B030D-6E8A-4147-A177-3AD203B41FA5}">
                      <a16:colId xmlns:a16="http://schemas.microsoft.com/office/drawing/2014/main" val="499801475"/>
                    </a:ext>
                  </a:extLst>
                </a:gridCol>
              </a:tblGrid>
              <a:tr h="28847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Le 28/09/26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 </a:t>
                      </a:r>
                    </a:p>
                    <a:p>
                      <a:r>
                        <a:rPr kumimoji="0" lang="fr-FR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</a:rPr>
                        <a:t>Cordon bleu</a:t>
                      </a: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pPr algn="l"/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Provenance 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d’élevage : 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Pays d’abattage : 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514996"/>
                  </a:ext>
                </a:extLst>
              </a:tr>
              <a:tr h="1259071">
                <a:tc>
                  <a:txBody>
                    <a:bodyPr/>
                    <a:lstStyle/>
                    <a:p>
                      <a:endParaRPr kumimoji="0" lang="fr-F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73426"/>
                  </a:ext>
                </a:extLst>
              </a:tr>
              <a:tr h="1816665">
                <a:tc>
                  <a:txBody>
                    <a:bodyPr/>
                    <a:lstStyle/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  <a:p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981665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515AA13-ED67-463E-882B-C485B5279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802" y="3891585"/>
            <a:ext cx="711523" cy="88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3956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1118</TotalTime>
  <Words>264</Words>
  <Application>Microsoft Office PowerPoint</Application>
  <PresentationFormat>Personnalisé</PresentationFormat>
  <Paragraphs>176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Sylvie MALEPLATE</cp:lastModifiedBy>
  <cp:revision>113</cp:revision>
  <cp:lastPrinted>2024-11-29T11:17:21Z</cp:lastPrinted>
  <dcterms:created xsi:type="dcterms:W3CDTF">2021-04-08T12:57:46Z</dcterms:created>
  <dcterms:modified xsi:type="dcterms:W3CDTF">2026-08-14T12:49:36Z</dcterms:modified>
</cp:coreProperties>
</file>